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5" r:id="rId6"/>
    <p:sldId id="258" r:id="rId7"/>
    <p:sldId id="267" r:id="rId8"/>
    <p:sldId id="268" r:id="rId9"/>
    <p:sldId id="269" r:id="rId10"/>
    <p:sldId id="263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u.glogster.com/glog/elektroni-ioni-i-elektricna-struja/3cbbibr94g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388bed7e-4d93-4264-a8cf-3154a864ff62/assets/video/nc1_t04_kemijski_ucinak_elektricne_struje_-_po_knjizi.mp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52798" y="2630470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Elektroni, ioni i električna struja </a:t>
            </a:r>
            <a:endParaRPr lang="hr-HR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49569" y="1124753"/>
            <a:ext cx="10005645" cy="986890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Klikom na interaktivnu umnu mapu ponovite ključne pojmove i provjerite znanje 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921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501" y="2176808"/>
            <a:ext cx="5461853" cy="402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025" y="266456"/>
            <a:ext cx="14509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kcijski gumb: Pomoć 6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04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703798"/>
            <a:ext cx="10271448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72810" y="1442353"/>
            <a:ext cx="10957249" cy="1019494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SzPct val="81000"/>
              <a:buNone/>
            </a:pPr>
            <a:r>
              <a:rPr lang="hr-HR" altLang="sr-Latn-RS" dirty="0" smtClean="0">
                <a:cs typeface="Alef" panose="00000500000000000000" pitchFamily="2" charset="-79"/>
              </a:rPr>
              <a:t>Što se događa unutar vodiča kada ga uključimo u strujni krug?</a:t>
            </a:r>
          </a:p>
          <a:p>
            <a:pPr marL="0" indent="0" algn="ctr">
              <a:lnSpc>
                <a:spcPct val="150000"/>
              </a:lnSpc>
              <a:buSzPct val="81000"/>
              <a:buNone/>
            </a:pPr>
            <a:r>
              <a:rPr lang="hr-HR" altLang="sr-Latn-RS" dirty="0" smtClean="0">
                <a:cs typeface="Alef" panose="00000500000000000000" pitchFamily="2" charset="-79"/>
              </a:rPr>
              <a:t> Što je struja?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016" y="3038999"/>
            <a:ext cx="2353183" cy="2176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199582" y="5485060"/>
            <a:ext cx="1052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  <a:buSzPct val="81000"/>
            </a:pPr>
            <a:r>
              <a:rPr lang="hr-HR" altLang="sr-Latn-RS" sz="2800" dirty="0">
                <a:solidFill>
                  <a:prstClr val="black"/>
                </a:solidFill>
                <a:cs typeface="Alef" panose="00000500000000000000" pitchFamily="2" charset="-79"/>
              </a:rPr>
              <a:t>Tko su nosioci električne struje u metalima, elektrolitima i plinovima</a:t>
            </a:r>
            <a:r>
              <a:rPr lang="hr-HR" altLang="sr-Latn-RS" sz="3200" dirty="0">
                <a:solidFill>
                  <a:prstClr val="black"/>
                </a:solidFill>
                <a:cs typeface="Alef" panose="00000500000000000000" pitchFamily="2" charset="-79"/>
              </a:rPr>
              <a:t>?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705" y="3362419"/>
            <a:ext cx="2602056" cy="134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561" y="3431978"/>
            <a:ext cx="21431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71433" y="859127"/>
            <a:ext cx="10029967" cy="853524"/>
          </a:xfrm>
        </p:spPr>
        <p:txBody>
          <a:bodyPr/>
          <a:lstStyle/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176488"/>
            <a:ext cx="10757957" cy="883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Električki neutralan atom – ima jednak broj pozitivnih i negativnih naboja </a:t>
            </a: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7" name="Elipsa 6"/>
          <p:cNvSpPr/>
          <p:nvPr/>
        </p:nvSpPr>
        <p:spPr>
          <a:xfrm>
            <a:off x="4806462" y="2074985"/>
            <a:ext cx="1821441" cy="11708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/>
          <p:cNvSpPr/>
          <p:nvPr/>
        </p:nvSpPr>
        <p:spPr>
          <a:xfrm>
            <a:off x="2737334" y="3617439"/>
            <a:ext cx="2268420" cy="139247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TekstniOkvir 11"/>
          <p:cNvSpPr txBox="1"/>
          <p:nvPr/>
        </p:nvSpPr>
        <p:spPr>
          <a:xfrm>
            <a:off x="5083449" y="2429565"/>
            <a:ext cx="1253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>
                <a:latin typeface="Gill Sans Ultra Bold Condensed" pitchFamily="34" charset="0"/>
                <a:cs typeface="Aharoni" pitchFamily="2" charset="-79"/>
              </a:rPr>
              <a:t>ATOM</a:t>
            </a:r>
            <a:r>
              <a:rPr lang="hr-HR" dirty="0" smtClean="0">
                <a:latin typeface="Gill Sans Ultra Bold Condensed" pitchFamily="34" charset="0"/>
              </a:rPr>
              <a:t> </a:t>
            </a:r>
            <a:endParaRPr lang="hr-HR" dirty="0">
              <a:latin typeface="Gill Sans Ultra Bold Condensed" pitchFamily="34" charset="0"/>
            </a:endParaRPr>
          </a:p>
        </p:txBody>
      </p:sp>
      <p:sp>
        <p:nvSpPr>
          <p:cNvPr id="13" name="TekstniOkvir 12"/>
          <p:cNvSpPr txBox="1"/>
          <p:nvPr/>
        </p:nvSpPr>
        <p:spPr>
          <a:xfrm>
            <a:off x="3144109" y="4071222"/>
            <a:ext cx="1301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latin typeface="Gill Sans Ultra Bold Condensed" pitchFamily="34" charset="0"/>
              </a:rPr>
              <a:t>ATOMSKA JEZGRA </a:t>
            </a:r>
            <a:endParaRPr lang="hr-HR" dirty="0">
              <a:latin typeface="Gill Sans Ultra Bold Condensed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185" y="3648216"/>
            <a:ext cx="2192215" cy="149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kstniOkvir 14"/>
          <p:cNvSpPr txBox="1"/>
          <p:nvPr/>
        </p:nvSpPr>
        <p:spPr>
          <a:xfrm>
            <a:off x="6568524" y="4034828"/>
            <a:ext cx="179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latin typeface="Gill Sans Ultra Bold Condensed" pitchFamily="34" charset="0"/>
              </a:rPr>
              <a:t>ELEKTRONSKI OMOTAČ</a:t>
            </a:r>
            <a:endParaRPr lang="hr-HR" dirty="0">
              <a:latin typeface="Gill Sans Ultra Bold Condensed" pitchFamily="34" charset="0"/>
            </a:endParaRPr>
          </a:p>
        </p:txBody>
      </p:sp>
      <p:cxnSp>
        <p:nvCxnSpPr>
          <p:cNvPr id="17" name="Ravni poveznik sa strelicom 16"/>
          <p:cNvCxnSpPr>
            <a:stCxn id="7" idx="3"/>
          </p:cNvCxnSpPr>
          <p:nvPr/>
        </p:nvCxnSpPr>
        <p:spPr>
          <a:xfrm flipH="1">
            <a:off x="4349262" y="3074348"/>
            <a:ext cx="723944" cy="573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vni poveznik sa strelicom 18"/>
          <p:cNvCxnSpPr>
            <a:stCxn id="7" idx="5"/>
          </p:cNvCxnSpPr>
          <p:nvPr/>
        </p:nvCxnSpPr>
        <p:spPr>
          <a:xfrm>
            <a:off x="6361159" y="3074348"/>
            <a:ext cx="707856" cy="665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19696"/>
            <a:ext cx="8676213" cy="104427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Pozitivni i negativni ioni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77551" y="1860795"/>
            <a:ext cx="7991311" cy="4351338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Pozitivni ion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70000"/>
              <a:buFont typeface="Wingdings" pitchFamily="2" charset="2"/>
              <a:buChar char="§"/>
            </a:pPr>
            <a:r>
              <a:rPr lang="hr-HR" dirty="0">
                <a:solidFill>
                  <a:prstClr val="black"/>
                </a:solidFill>
                <a:cs typeface="Arial" charset="0"/>
              </a:rPr>
              <a:t> kada atom izgubi jedan ili više elektrona,  </a:t>
            </a:r>
            <a:r>
              <a:rPr lang="hr-HR" dirty="0" smtClean="0">
                <a:solidFill>
                  <a:prstClr val="black"/>
                </a:solidFill>
                <a:cs typeface="Arial" charset="0"/>
              </a:rPr>
              <a:t>ukupni naboj </a:t>
            </a:r>
            <a:r>
              <a:rPr lang="hr-HR" dirty="0">
                <a:solidFill>
                  <a:prstClr val="black"/>
                </a:solidFill>
                <a:cs typeface="Arial" charset="0"/>
              </a:rPr>
              <a:t>mu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hr-HR" dirty="0">
                <a:solidFill>
                  <a:prstClr val="black"/>
                </a:solidFill>
                <a:cs typeface="Arial" charset="0"/>
              </a:rPr>
              <a:t>je pozitivan.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Negativni </a:t>
            </a: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ion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70000"/>
              <a:buFont typeface="Wingdings" pitchFamily="2" charset="2"/>
              <a:buChar char="§"/>
            </a:pPr>
            <a:r>
              <a:rPr lang="hr-HR" dirty="0">
                <a:solidFill>
                  <a:prstClr val="black"/>
                </a:solidFill>
                <a:cs typeface="Arial" charset="0"/>
              </a:rPr>
              <a:t> kada se na atom veže jedan dodatni  elektron  </a:t>
            </a:r>
            <a:endParaRPr lang="hr-HR" dirty="0" smtClean="0">
              <a:solidFill>
                <a:prstClr val="black"/>
              </a:solidFill>
              <a:cs typeface="Arial" charset="0"/>
            </a:endParaRP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70000"/>
              <a:buNone/>
            </a:pPr>
            <a:r>
              <a:rPr lang="hr-HR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hr-HR" dirty="0" smtClean="0">
                <a:solidFill>
                  <a:prstClr val="black"/>
                </a:solidFill>
                <a:cs typeface="Arial" charset="0"/>
              </a:rPr>
              <a:t>   (</a:t>
            </a:r>
            <a:r>
              <a:rPr lang="hr-HR" dirty="0">
                <a:solidFill>
                  <a:prstClr val="black"/>
                </a:solidFill>
                <a:cs typeface="Arial" charset="0"/>
              </a:rPr>
              <a:t>ili više</a:t>
            </a:r>
            <a:r>
              <a:rPr lang="hr-HR" dirty="0" smtClean="0">
                <a:solidFill>
                  <a:prstClr val="black"/>
                </a:solidFill>
                <a:cs typeface="Arial" charset="0"/>
              </a:rPr>
              <a:t>),  </a:t>
            </a:r>
            <a:r>
              <a:rPr lang="hr-HR" dirty="0">
                <a:solidFill>
                  <a:prstClr val="black"/>
                </a:solidFill>
                <a:cs typeface="Arial" charset="0"/>
              </a:rPr>
              <a:t>ukupni naboj je negativan</a:t>
            </a:r>
            <a:endParaRPr lang="hr-H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899" y="1055077"/>
            <a:ext cx="3332916" cy="2306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1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4030" y="720955"/>
            <a:ext cx="10099432" cy="880086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Pokretljivi ioni – struja u metalu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498" y="1985543"/>
            <a:ext cx="6297714" cy="1944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625152" y="4126523"/>
            <a:ext cx="1065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cs typeface="Arial" pitchFamily="34" charset="0"/>
              </a:rPr>
              <a:t>Metalno je tijelo građeno od pravilno razmještenih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cs typeface="Arial" pitchFamily="34" charset="0"/>
              </a:rPr>
              <a:t> nepokretljivih pozitivnih iona metala između kojih se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cs typeface="Arial" pitchFamily="34" charset="0"/>
              </a:rPr>
              <a:t>nasumce amo – tamo gibaju slobodni </a:t>
            </a:r>
            <a:r>
              <a:rPr lang="hr-HR" sz="2800" dirty="0" smtClean="0">
                <a:cs typeface="Arial" pitchFamily="34" charset="0"/>
              </a:rPr>
              <a:t>elektroni.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84867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69757" y="1065196"/>
            <a:ext cx="10815194" cy="1106004"/>
          </a:xfrm>
        </p:spPr>
        <p:txBody>
          <a:bodyPr>
            <a:noAutofit/>
          </a:bodyPr>
          <a:lstStyle/>
          <a:p>
            <a:pPr algn="ctr"/>
            <a:r>
              <a:rPr lang="hr-HR" sz="2800" dirty="0" smtClean="0">
                <a:latin typeface="+mn-lt"/>
                <a:cs typeface="Alef" panose="00000500000000000000" pitchFamily="2" charset="-79"/>
              </a:rPr>
              <a:t>Smjer gibanja elektrona u vodiču ( od – prema + polu)  </a:t>
            </a:r>
            <a:br>
              <a:rPr lang="hr-HR" sz="2800" dirty="0" smtClean="0">
                <a:latin typeface="+mn-lt"/>
                <a:cs typeface="Alef" panose="00000500000000000000" pitchFamily="2" charset="-79"/>
              </a:rPr>
            </a:br>
            <a:r>
              <a:rPr lang="hr-HR" sz="2800" dirty="0" smtClean="0">
                <a:latin typeface="+mn-lt"/>
                <a:cs typeface="Alef" panose="00000500000000000000" pitchFamily="2" charset="-79"/>
              </a:rPr>
              <a:t>suprotan je dogovorenom smjeru električne struje </a:t>
            </a:r>
            <a:br>
              <a:rPr lang="hr-HR" sz="2800" dirty="0" smtClean="0">
                <a:latin typeface="+mn-lt"/>
                <a:cs typeface="Alef" panose="00000500000000000000" pitchFamily="2" charset="-79"/>
              </a:rPr>
            </a:br>
            <a:r>
              <a:rPr lang="hr-HR" sz="2800" dirty="0" smtClean="0">
                <a:latin typeface="+mn-lt"/>
                <a:cs typeface="Alef" panose="00000500000000000000" pitchFamily="2" charset="-79"/>
              </a:rPr>
              <a:t>( od + pola prema – polu ).</a:t>
            </a:r>
            <a:endParaRPr lang="hr-HR" sz="2800" dirty="0"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360" y="2555606"/>
            <a:ext cx="5379988" cy="169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Ravni poveznik sa strelicom 9"/>
          <p:cNvCxnSpPr/>
          <p:nvPr/>
        </p:nvCxnSpPr>
        <p:spPr>
          <a:xfrm flipH="1">
            <a:off x="5169877" y="4372707"/>
            <a:ext cx="2414955" cy="2344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TekstniOkvir 11"/>
          <p:cNvSpPr txBox="1"/>
          <p:nvPr/>
        </p:nvSpPr>
        <p:spPr>
          <a:xfrm>
            <a:off x="4144106" y="4434224"/>
            <a:ext cx="430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Dogovoreni smjer eklektične struje </a:t>
            </a:r>
            <a:endParaRPr lang="hr-HR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1082351" y="5091407"/>
            <a:ext cx="10855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/>
              <a:t>Električna struja u metalima nastaje usmjerenim gibanjem slobodnih elektrona</a:t>
            </a:r>
            <a:r>
              <a:rPr lang="hr-HR" sz="3200" dirty="0" smtClean="0"/>
              <a:t>.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83323" y="609600"/>
            <a:ext cx="9970477" cy="1081088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Pokretljivi ioni – struja u elektrolitu 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897" y="2142684"/>
            <a:ext cx="5584420" cy="2767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789275" y="5034143"/>
            <a:ext cx="11277600" cy="713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000" dirty="0" smtClean="0">
                <a:cs typeface="Arial" pitchFamily="34" charset="0"/>
              </a:rPr>
              <a:t>Nositelji električne struje u elektrolitima su pozitivni i negativni ioni</a:t>
            </a:r>
            <a:r>
              <a:rPr lang="hr-HR" sz="3000" dirty="0" smtClean="0"/>
              <a:t>.</a:t>
            </a:r>
            <a:endParaRPr lang="en-US" sz="3000" dirty="0"/>
          </a:p>
        </p:txBody>
      </p:sp>
      <p:pic>
        <p:nvPicPr>
          <p:cNvPr id="2051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8353" y="914813"/>
            <a:ext cx="1049337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1989" y="2037176"/>
            <a:ext cx="12620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29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01262" y="703798"/>
            <a:ext cx="10052538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Kako se ioni gibaju u elektrolitu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044" y="2180807"/>
            <a:ext cx="4761389" cy="2914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1688123" y="4853355"/>
            <a:ext cx="8909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cs typeface="Arial" pitchFamily="34" charset="0"/>
              </a:rPr>
              <a:t>Kada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elektrolitom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teče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struja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dirty="0" err="1">
                <a:cs typeface="Arial" pitchFamily="34" charset="0"/>
              </a:rPr>
              <a:t>pozitivni</a:t>
            </a:r>
            <a:r>
              <a:rPr lang="en-US" sz="2800" dirty="0">
                <a:cs typeface="Arial" pitchFamily="34" charset="0"/>
              </a:rPr>
              <a:t> i </a:t>
            </a:r>
            <a:r>
              <a:rPr lang="en-US" sz="2800" dirty="0" err="1">
                <a:cs typeface="Arial" pitchFamily="34" charset="0"/>
              </a:rPr>
              <a:t>negativni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ioni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gibaju</a:t>
            </a:r>
            <a:r>
              <a:rPr lang="en-US" sz="2800" dirty="0">
                <a:cs typeface="Arial" pitchFamily="34" charset="0"/>
              </a:rPr>
              <a:t> se u </a:t>
            </a:r>
            <a:r>
              <a:rPr lang="en-US" sz="2800" dirty="0" err="1">
                <a:cs typeface="Arial" pitchFamily="34" charset="0"/>
              </a:rPr>
              <a:t>suprotnim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smjerovima</a:t>
            </a:r>
            <a:r>
              <a:rPr lang="en-US" sz="2800" dirty="0"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52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>
          <a:xfrm>
            <a:off x="838199" y="1825625"/>
            <a:ext cx="10990385" cy="4351338"/>
          </a:xfrm>
        </p:spPr>
        <p:txBody>
          <a:bodyPr>
            <a:normAutofit lnSpcReduction="10000"/>
          </a:bodyPr>
          <a:lstStyle/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hr-HR" dirty="0" smtClean="0">
                <a:solidFill>
                  <a:prstClr val="black"/>
                </a:solidFill>
                <a:cs typeface="Arial" charset="0"/>
              </a:rPr>
              <a:t>Nabroji dijelove atoma? 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hr-HR" dirty="0" smtClean="0">
                <a:solidFill>
                  <a:prstClr val="black"/>
                </a:solidFill>
                <a:cs typeface="Arial" charset="0"/>
              </a:rPr>
              <a:t>Kako nastaje pozitivan, a kako negativan ion?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hr-HR" dirty="0" smtClean="0">
                <a:solidFill>
                  <a:prstClr val="black"/>
                </a:solidFill>
                <a:cs typeface="Arial" charset="0"/>
              </a:rPr>
              <a:t>Od čega su građena metalna tijela?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Kako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se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gibaju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slobodni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elektroni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u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metalu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koji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je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uključen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u </a:t>
            </a: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strujni</a:t>
            </a:r>
            <a:r>
              <a:rPr lang="hr-HR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krug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?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dirty="0" err="1">
                <a:solidFill>
                  <a:prstClr val="black"/>
                </a:solidFill>
                <a:cs typeface="Arial" charset="0"/>
              </a:rPr>
              <a:t>Kako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nastaje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elektrolit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? Koji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su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nositelji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električne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struje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u</a:t>
            </a:r>
            <a:r>
              <a:rPr lang="hr-HR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cs typeface="Arial" charset="0"/>
              </a:rPr>
              <a:t>elektrolitu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?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hr-HR" dirty="0" smtClean="0">
                <a:solidFill>
                  <a:prstClr val="black"/>
                </a:solidFill>
                <a:cs typeface="Arial" charset="0"/>
              </a:rPr>
              <a:t>Što čini električnu struju u metalima, a što u elektrolitima? </a:t>
            </a:r>
            <a:endParaRPr lang="hr-HR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730</TotalTime>
  <Words>271</Words>
  <Application>Microsoft Office PowerPoint</Application>
  <PresentationFormat>Široki zaslon</PresentationFormat>
  <Paragraphs>45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8" baseType="lpstr">
      <vt:lpstr>Aharoni</vt:lpstr>
      <vt:lpstr>Alef</vt:lpstr>
      <vt:lpstr>Arial</vt:lpstr>
      <vt:lpstr>Calibri</vt:lpstr>
      <vt:lpstr>Calibri Light</vt:lpstr>
      <vt:lpstr>Gill Sans Ultra Bold Condensed</vt:lpstr>
      <vt:lpstr>Wingdings</vt:lpstr>
      <vt:lpstr>Tema sustava Office</vt:lpstr>
      <vt:lpstr>PowerPoint prezentacija</vt:lpstr>
      <vt:lpstr>Razmisli</vt:lpstr>
      <vt:lpstr> </vt:lpstr>
      <vt:lpstr>Pozitivni i negativni ioni </vt:lpstr>
      <vt:lpstr>Pokretljivi ioni – struja u metalu </vt:lpstr>
      <vt:lpstr>Smjer gibanja elektrona u vodiču ( od – prema + polu)   suprotan je dogovorenom smjeru električne struje  ( od + pola prema – polu ).</vt:lpstr>
      <vt:lpstr>Pokretljivi ioni – struja u elektrolitu  </vt:lpstr>
      <vt:lpstr>Kako se ioni gibaju u elektrolitu 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24</cp:revision>
  <dcterms:created xsi:type="dcterms:W3CDTF">2020-09-12T17:39:48Z</dcterms:created>
  <dcterms:modified xsi:type="dcterms:W3CDTF">2020-09-27T12:30:36Z</dcterms:modified>
</cp:coreProperties>
</file>